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74" r:id="rId11"/>
    <p:sldId id="272" r:id="rId12"/>
    <p:sldId id="273" r:id="rId1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2374" autoAdjust="0"/>
  </p:normalViewPr>
  <p:slideViewPr>
    <p:cSldViewPr snapToGrid="0">
      <p:cViewPr varScale="1">
        <p:scale>
          <a:sx n="94" d="100"/>
          <a:sy n="94" d="100"/>
        </p:scale>
        <p:origin x="11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png>
</file>

<file path=ppt/media/image13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962804-27C7-435A-8E5C-2F7C12B75DF4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B54342-7855-4334-94D2-861CCEBFE37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57460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As </a:t>
            </a:r>
            <a:r>
              <a:rPr lang="pt-PT" dirty="0" err="1"/>
              <a:t>USs</a:t>
            </a:r>
            <a:r>
              <a:rPr lang="pt-PT" dirty="0"/>
              <a:t> foram divididas consoante as UC que cada elemento do grupo tem e a sua capacidade para desenvolvimento, tentando sempre não colocar um elemento com mais tarefas ou dificuldades que os outros.</a:t>
            </a:r>
          </a:p>
          <a:p>
            <a:endParaRPr lang="pt-PT" dirty="0"/>
          </a:p>
          <a:p>
            <a:r>
              <a:rPr lang="pt-PT" dirty="0"/>
              <a:t>A exceção dos problemas com um elemento da equipa como já falado com o professor da PL, a equipa funcionou bem e sem problemas.</a:t>
            </a:r>
          </a:p>
          <a:p>
            <a:endParaRPr lang="pt-PT" dirty="0"/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54342-7855-4334-94D2-861CCEBFE37F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34741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54342-7855-4334-94D2-861CCEBFE37F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33247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Objetivo:</a:t>
            </a: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 Garantir a proteção justa e transparente dos dados pessoais dos cidadãos da UE.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Principais </a:t>
            </a:r>
            <a:r>
              <a:rPr lang="pt-PT" b="1" i="0" dirty="0" err="1">
                <a:solidFill>
                  <a:srgbClr val="D1D5DB"/>
                </a:solidFill>
                <a:effectLst/>
                <a:latin typeface="Söhne"/>
              </a:rPr>
              <a:t>Aspectos</a:t>
            </a: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:</a:t>
            </a:r>
            <a:endParaRPr lang="pt-PT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Consentimento explícito para processamento de dados.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Direitos claros dos titulares dos dados.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Responsabilidades rigorosas das empresas.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Impacto Global:</a:t>
            </a: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 Estabeleceu novos padrões para privacidade e segurança de dados, o que influenciou alterações nas regulamentações a nível mundial.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Sanções:</a:t>
            </a: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 Penalidades substanciais para quem não cumpre.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54342-7855-4334-94D2-861CCEBFE37F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02162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 infraestrutura usada foi a </a:t>
            </a:r>
            <a:r>
              <a:rPr lang="pt-PT" dirty="0" err="1"/>
              <a:t>cloud</a:t>
            </a:r>
            <a:r>
              <a:rPr lang="pt-PT" dirty="0"/>
              <a:t> do NEI. </a:t>
            </a:r>
          </a:p>
          <a:p>
            <a:r>
              <a:rPr lang="pt-PT" dirty="0"/>
              <a:t>Criámos várias </a:t>
            </a:r>
            <a:r>
              <a:rPr lang="pt-PT" dirty="0" err="1"/>
              <a:t>VMs</a:t>
            </a:r>
            <a:r>
              <a:rPr lang="pt-PT" dirty="0"/>
              <a:t> onde foram colocados cada um dos módulos fornecidos de forma a que cada um fique isolado e consiga ficar online independentemente do que aconteça com os restantes módulos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54342-7855-4334-94D2-861CCEBFE37F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5368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Estrutura em Camadas (Arquitetura </a:t>
            </a:r>
            <a:r>
              <a:rPr lang="pt-PT" b="1" i="0" dirty="0" err="1">
                <a:solidFill>
                  <a:srgbClr val="D1D5DB"/>
                </a:solidFill>
                <a:effectLst/>
                <a:latin typeface="Söhne"/>
              </a:rPr>
              <a:t>Onion</a:t>
            </a: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):</a:t>
            </a:r>
            <a:endParaRPr lang="pt-PT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Camada de Apresentação:</a:t>
            </a: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 Módulo Next.js para a interface do utilizador.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Camada de Aplicação:</a:t>
            </a: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 3 </a:t>
            </a:r>
            <a:r>
              <a:rPr lang="pt-PT" b="0" i="0" dirty="0" err="1">
                <a:solidFill>
                  <a:srgbClr val="D1D5DB"/>
                </a:solidFill>
                <a:effectLst/>
                <a:latin typeface="Söhne"/>
              </a:rPr>
              <a:t>APIs</a:t>
            </a: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 responsáveis pela lógica de negócio.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Camada de Domínio:</a:t>
            </a: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 Lógica central e regras de negócio.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Camada de Infraestrutura:</a:t>
            </a: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 Integrações com bases de dados e componentes externos.</a:t>
            </a:r>
          </a:p>
          <a:p>
            <a:pPr marL="457200" lvl="1" indent="0" algn="l">
              <a:buFont typeface="+mj-lt"/>
              <a:buNone/>
            </a:pPr>
            <a:endParaRPr lang="pt-PT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457200" lvl="1" indent="0" algn="l">
              <a:buFont typeface="+mj-lt"/>
              <a:buNone/>
            </a:pPr>
            <a:endParaRPr lang="pt-PT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Principais Integrações entre Componentes:</a:t>
            </a:r>
            <a:endParaRPr lang="pt-PT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Módulo Next.js e </a:t>
            </a:r>
            <a:r>
              <a:rPr lang="pt-PT" b="1" i="0" dirty="0" err="1">
                <a:solidFill>
                  <a:srgbClr val="D1D5DB"/>
                </a:solidFill>
                <a:effectLst/>
                <a:latin typeface="Söhne"/>
              </a:rPr>
              <a:t>APIs</a:t>
            </a: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:</a:t>
            </a: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 Comunicação para apresentação de dados e interações do utilizador.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PT" b="1" i="0" dirty="0" err="1">
                <a:solidFill>
                  <a:srgbClr val="D1D5DB"/>
                </a:solidFill>
                <a:effectLst/>
                <a:latin typeface="Söhne"/>
              </a:rPr>
              <a:t>APIs</a:t>
            </a: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 entre si:</a:t>
            </a: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 Troca de informações para processamento de dados e funcionalidades.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pt-PT" b="1" i="0" dirty="0">
                <a:solidFill>
                  <a:srgbClr val="D1D5DB"/>
                </a:solidFill>
                <a:effectLst/>
                <a:latin typeface="Söhne"/>
              </a:rPr>
              <a:t>Bases de Dados:</a:t>
            </a:r>
            <a:r>
              <a:rPr lang="pt-PT" b="0" i="0" dirty="0">
                <a:solidFill>
                  <a:srgbClr val="D1D5DB"/>
                </a:solidFill>
                <a:effectLst/>
                <a:latin typeface="Söhne"/>
              </a:rPr>
              <a:t> Armazenamento e recuperação de dados necessários para operações do sistema.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54342-7855-4334-94D2-861CCEBFE37F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99139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D6FB49-4761-A204-764C-2A1DD7F9D3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F64D67B-19DC-AE68-B7C9-C263DE5A58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DE5FD2E-3DE2-0272-CA04-4DAE13011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912224D-38E7-49DC-8275-913C74DA0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5E624FF-A687-5BBB-E86F-C3BC73B5D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1800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0BEAF3-4D4E-CC72-5643-5AAE9C74C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B5FEAF6F-14F2-E756-C089-6E66ED7EA5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C3BAA9B-F8E7-4079-2A20-F8BE36C86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20BD0F4-FDE5-D14E-EDF8-34684F59F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29F9519-90B0-30FA-E576-0CCE1F85A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17497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3B8E1BD-2EF6-1D68-417F-5FAC4B0950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5477BBBF-AEEB-38EB-9047-D3F8D77993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E827F00-42D5-0A4A-4373-887FA7EE1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C16B47F-0178-A7F1-E955-A1B6543B7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DB66961-DB15-ECA4-58BE-1919908FB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1172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229A41-6A1A-4E74-AE46-6DCD9B712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51D3D41-1ADA-7B13-4A8F-B70A92FEB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E13BB9-9999-6869-D2C0-F5F957377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0D8EF3D-22EA-DFB7-D53B-7FF19EC4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635FAD7-CFF4-213A-2163-820397FF1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856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B1F964-6FD8-0568-2260-2FE6E8065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868F2464-C369-45A2-8851-D2CCC50AB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F97C980-F62E-3570-AF12-82BAF426F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6D83B328-EED1-D065-9FA0-AFD610C28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6D7C9FD-B108-2B0C-7DB3-A036B8F85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69223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FC7CE4-8ACE-FF27-D36B-AA0CC8C3D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ED44D07-4BB0-4791-0487-0760400A97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5B9F0227-5171-0A46-1142-3BCF4629BC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E75CD54E-BD56-35E5-AC36-02F67B628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173012B6-C81E-F9E3-D061-705743158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CCC9ED-85B3-4B7A-C15C-9CCA4AB80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398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21B68B-81EA-2E56-B3B0-93B5E3495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0757D1A-56B8-D023-2DFA-0CB7B5ECE4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9295CA85-5004-B347-DD6B-14AD062B20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E6543C7A-A0D3-7AEC-FE66-8BCF3CD7DB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320F18F0-EE73-B42C-42EF-7F95EF3BDD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9EB2D63F-7968-2BE3-77D5-E1F769F30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3A3B2ED0-CD00-49B5-C064-71CCD5C56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0E4A3664-C110-E716-4D9D-372206850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1734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3BA405-B57C-AE66-9BE5-9ED482B02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671CD43C-0658-F5DC-8A86-518BABE47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426B407-9972-D848-703B-765EECBDC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D16FCB3-21F1-694A-8819-2767651CB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4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C41843A5-03A2-8E08-D896-6DA92120B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1DF95474-081E-63C9-D28C-3B6E2C868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D2A4690-8673-39A9-BD50-3A30EA565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35046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095BA-1E16-FCBC-0427-C2D80AF09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E2D44F-087C-B770-2558-0E013CAD6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6FA756F-286B-1F7A-34A2-19099516A7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39C18880-408B-0EF9-C78D-7FC8F8A77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5EBA1AC-B768-BC26-0A92-8449181E4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59530CE-270D-C2DC-E976-152DC36A8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57719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F7152E-B744-0AF2-76ED-90BCB5950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44A62133-2FA9-EBF8-2EF4-EB5F914C2C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54495EA3-C614-B118-9512-1C3CA3FF9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62CB22AA-8843-F10C-59C0-0CAE1C678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0B5481C3-856A-E39C-2C91-9C6EA708C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FA0B3813-4217-7DDB-F6BC-B6AC85C8B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74457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BB444458-3FA8-0C9C-B638-C02FB3103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DABEEF0F-158B-F154-D490-78A84EDD9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8DF7809-6878-5C22-1440-11E902AAE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F32CAF-8656-4225-BA13-94975B95578D}" type="datetimeFigureOut">
              <a:rPr lang="pt-PT" smtClean="0"/>
              <a:t>02/01/2024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53E172F-1B4F-05D0-FA69-2BB451B19F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DDEA120-6126-EC76-7F89-76F113E01C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23815-9508-4B01-BA43-50ED6BF5DC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384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ídeo 5" descr="Pessoas discutindo">
            <a:extLst>
              <a:ext uri="{FF2B5EF4-FFF2-40B4-BE49-F238E27FC236}">
                <a16:creationId xmlns:a16="http://schemas.microsoft.com/office/drawing/2014/main" id="{E422F722-D8EF-D218-7477-02AE06DC58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6EA78B7-AADE-5584-C309-15B7DAE5E3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PT" sz="5200" dirty="0">
                <a:solidFill>
                  <a:srgbClr val="FFFFFF"/>
                </a:solidFill>
              </a:rPr>
              <a:t>Apresentação LAPR5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0128CBD-7563-7E39-7431-BA31E4C97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pt-PT">
              <a:solidFill>
                <a:srgbClr val="FFFFFF"/>
              </a:solidFill>
            </a:endParaRPr>
          </a:p>
        </p:txBody>
      </p:sp>
      <p:pic>
        <p:nvPicPr>
          <p:cNvPr id="7" name="Imagem 6" descr="Uma imagem com texto, captura de ecrã, Tipo de letra, Marca&#10;&#10;Descrição gerada automaticamente">
            <a:extLst>
              <a:ext uri="{FF2B5EF4-FFF2-40B4-BE49-F238E27FC236}">
                <a16:creationId xmlns:a16="http://schemas.microsoft.com/office/drawing/2014/main" id="{2BD92BAB-CD83-6CBF-881D-1E556DC686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89" y="5700143"/>
            <a:ext cx="4021494" cy="116718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9982120-F89F-C460-61C4-6C9B2700176B}"/>
              </a:ext>
            </a:extLst>
          </p:cNvPr>
          <p:cNvSpPr txBox="1"/>
          <p:nvPr/>
        </p:nvSpPr>
        <p:spPr>
          <a:xfrm>
            <a:off x="9548485" y="5934660"/>
            <a:ext cx="26404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1191256 – André Reis</a:t>
            </a:r>
          </a:p>
          <a:p>
            <a:r>
              <a:rPr lang="pt-PT" dirty="0">
                <a:solidFill>
                  <a:schemeClr val="bg1"/>
                </a:solidFill>
              </a:rPr>
              <a:t>1191362 – Rúben Amorim</a:t>
            </a:r>
          </a:p>
          <a:p>
            <a:r>
              <a:rPr lang="pt-PT" dirty="0">
                <a:solidFill>
                  <a:schemeClr val="bg1"/>
                </a:solidFill>
              </a:rPr>
              <a:t>1141236 – André Moreira</a:t>
            </a:r>
          </a:p>
        </p:txBody>
      </p:sp>
    </p:spTree>
    <p:extLst>
      <p:ext uri="{BB962C8B-B14F-4D97-AF65-F5344CB8AC3E}">
        <p14:creationId xmlns:p14="http://schemas.microsoft.com/office/powerpoint/2010/main" val="1164117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Uma imagem com noite, web, luz&#10;&#10;Descrição gerada automaticamente">
            <a:extLst>
              <a:ext uri="{FF2B5EF4-FFF2-40B4-BE49-F238E27FC236}">
                <a16:creationId xmlns:a16="http://schemas.microsoft.com/office/drawing/2014/main" id="{666CE97F-9E37-5540-F0F8-E349DC34A0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96" b="484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0E740A10-1025-2FAA-7DD2-068A9ACF7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0" i="0">
                <a:solidFill>
                  <a:srgbClr val="FFFFFF"/>
                </a:solidFill>
                <a:effectLst/>
              </a:rPr>
              <a:t>Apresentação da Solução</a:t>
            </a: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8E9D530F-78F6-552F-354B-1CBB24690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584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C76AE16-B24D-5AFB-2D5B-7CF19E717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Declaração de compromisso de honra</a:t>
            </a:r>
            <a:endParaRPr lang="pt-PT" dirty="0"/>
          </a:p>
        </p:txBody>
      </p:sp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E60D3155-C029-4047-B4A0-D02201B81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6716" y="1612558"/>
            <a:ext cx="8658568" cy="3632884"/>
          </a:xfrm>
        </p:spPr>
      </p:pic>
    </p:spTree>
    <p:extLst>
      <p:ext uri="{BB962C8B-B14F-4D97-AF65-F5344CB8AC3E}">
        <p14:creationId xmlns:p14="http://schemas.microsoft.com/office/powerpoint/2010/main" val="680744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21FE4D-055F-2B75-F8DD-F857929C0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PT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</a:br>
            <a:r>
              <a:rPr lang="pt-PT" dirty="0" err="1">
                <a:solidFill>
                  <a:srgbClr val="242424"/>
                </a:solidFill>
                <a:latin typeface="Segoe UI" panose="020B0502040204020203" pitchFamily="34" charset="0"/>
              </a:rPr>
              <a:t>A</a:t>
            </a:r>
            <a:r>
              <a:rPr lang="pt-PT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uto-avaliação</a:t>
            </a:r>
            <a:r>
              <a:rPr lang="pt-PT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e avaliação entre pares</a:t>
            </a:r>
            <a:br>
              <a:rPr lang="pt-PT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</a:br>
            <a:endParaRPr lang="pt-PT" dirty="0"/>
          </a:p>
        </p:txBody>
      </p:sp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93822807-E244-DBF9-6681-76ABB6380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6584" y="2487496"/>
            <a:ext cx="4858832" cy="1883008"/>
          </a:xfrm>
        </p:spPr>
      </p:pic>
    </p:spTree>
    <p:extLst>
      <p:ext uri="{BB962C8B-B14F-4D97-AF65-F5344CB8AC3E}">
        <p14:creationId xmlns:p14="http://schemas.microsoft.com/office/powerpoint/2010/main" val="1858463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m 5" descr="Uma imagem com vestuário, sapatos, pessoa, ilustração&#10;&#10;Descrição gerada automaticamente">
            <a:extLst>
              <a:ext uri="{FF2B5EF4-FFF2-40B4-BE49-F238E27FC236}">
                <a16:creationId xmlns:a16="http://schemas.microsoft.com/office/drawing/2014/main" id="{A5B9B1CC-4B39-D018-A78F-CF04640DBA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1" r="7015" b="-1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8F25ECD-634E-9315-0264-01018F475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2"/>
            <a:ext cx="10515600" cy="29859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0" i="0" dirty="0">
                <a:solidFill>
                  <a:srgbClr val="FFFFFF"/>
                </a:solidFill>
                <a:effectLst/>
              </a:rPr>
              <a:t>Modo de </a:t>
            </a:r>
            <a:r>
              <a:rPr lang="en-US" sz="5200" b="0" i="0">
                <a:solidFill>
                  <a:srgbClr val="FFFFFF"/>
                </a:solidFill>
                <a:effectLst/>
              </a:rPr>
              <a:t>trabalho</a:t>
            </a:r>
            <a:r>
              <a:rPr lang="en-US" sz="5200" b="0" i="0" dirty="0">
                <a:solidFill>
                  <a:srgbClr val="FFFFFF"/>
                </a:solidFill>
                <a:effectLst/>
              </a:rPr>
              <a:t> de </a:t>
            </a:r>
            <a:r>
              <a:rPr lang="en-US" sz="5200" b="0" i="0">
                <a:solidFill>
                  <a:srgbClr val="FFFFFF"/>
                </a:solidFill>
                <a:effectLst/>
              </a:rPr>
              <a:t>equipa</a:t>
            </a: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DD3DBE86-0EEE-3BB6-DD99-52FD9DD1A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072040"/>
            <a:ext cx="10515600" cy="138431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94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596B0B40-5D34-E6F0-5245-E0C5C7762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>
                <a:solidFill>
                  <a:srgbClr val="242424"/>
                </a:solidFill>
                <a:latin typeface="Segoe UI" panose="020B0502040204020203" pitchFamily="34" charset="0"/>
              </a:rPr>
              <a:t>B</a:t>
            </a:r>
            <a:r>
              <a:rPr lang="pt-PT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urndown</a:t>
            </a:r>
            <a:r>
              <a:rPr lang="pt-PT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pt-PT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chart</a:t>
            </a:r>
            <a:r>
              <a:rPr lang="pt-PT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por Semana</a:t>
            </a:r>
            <a:endParaRPr lang="pt-PT" dirty="0"/>
          </a:p>
        </p:txBody>
      </p:sp>
      <p:pic>
        <p:nvPicPr>
          <p:cNvPr id="9" name="Marcador de Posição de Conteúdo 8" descr="Uma imagem com captura de ecrã, file, espaço&#10;&#10;Descrição gerada automaticamente">
            <a:extLst>
              <a:ext uri="{FF2B5EF4-FFF2-40B4-BE49-F238E27FC236}">
                <a16:creationId xmlns:a16="http://schemas.microsoft.com/office/drawing/2014/main" id="{066452DE-9296-7F17-6D4B-BA7CD9498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1463725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774BE-8419-7F90-FFB3-93D975EB6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>
                <a:solidFill>
                  <a:srgbClr val="242424"/>
                </a:solidFill>
                <a:latin typeface="Segoe UI" panose="020B0502040204020203" pitchFamily="34" charset="0"/>
              </a:rPr>
              <a:t>B</a:t>
            </a:r>
            <a:r>
              <a:rPr lang="pt-PT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urndown</a:t>
            </a:r>
            <a:r>
              <a:rPr lang="pt-PT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pt-PT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chart</a:t>
            </a:r>
            <a:r>
              <a:rPr lang="pt-PT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por Dia</a:t>
            </a:r>
            <a:endParaRPr lang="pt-PT" dirty="0"/>
          </a:p>
        </p:txBody>
      </p:sp>
      <p:pic>
        <p:nvPicPr>
          <p:cNvPr id="5" name="Marcador de Posição de Conteúdo 4" descr="Uma imagem com file, captura de ecrã&#10;&#10;Descrição gerada automaticamente">
            <a:extLst>
              <a:ext uri="{FF2B5EF4-FFF2-40B4-BE49-F238E27FC236}">
                <a16:creationId xmlns:a16="http://schemas.microsoft.com/office/drawing/2014/main" id="{C30BFC47-3FE5-D3BB-CD89-7F4102057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355" y="1825625"/>
            <a:ext cx="8707290" cy="4351338"/>
          </a:xfrm>
        </p:spPr>
      </p:pic>
    </p:spTree>
    <p:extLst>
      <p:ext uri="{BB962C8B-B14F-4D97-AF65-F5344CB8AC3E}">
        <p14:creationId xmlns:p14="http://schemas.microsoft.com/office/powerpoint/2010/main" val="1748867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22901E-F3B0-1641-C5D1-DEBFABFE1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>
                <a:solidFill>
                  <a:srgbClr val="242424"/>
                </a:solidFill>
                <a:latin typeface="Segoe UI" panose="020B0502040204020203" pitchFamily="34" charset="0"/>
              </a:rPr>
              <a:t>B</a:t>
            </a:r>
            <a:r>
              <a:rPr lang="pt-PT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urndown</a:t>
            </a:r>
            <a:r>
              <a:rPr lang="pt-PT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pt-PT" b="0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chart</a:t>
            </a:r>
            <a:r>
              <a:rPr lang="pt-PT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por US</a:t>
            </a:r>
            <a:endParaRPr lang="pt-PT" dirty="0"/>
          </a:p>
        </p:txBody>
      </p:sp>
      <p:pic>
        <p:nvPicPr>
          <p:cNvPr id="5" name="Marcador de Posição de Conteúdo 4" descr="Uma imagem com captura de ecrã, file, Gráfico&#10;&#10;Descrição gerada automaticamente">
            <a:extLst>
              <a:ext uri="{FF2B5EF4-FFF2-40B4-BE49-F238E27FC236}">
                <a16:creationId xmlns:a16="http://schemas.microsoft.com/office/drawing/2014/main" id="{9DC01DFB-2866-EE46-9318-57760CE90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96714"/>
            <a:ext cx="10515600" cy="2209159"/>
          </a:xfrm>
        </p:spPr>
      </p:pic>
    </p:spTree>
    <p:extLst>
      <p:ext uri="{BB962C8B-B14F-4D97-AF65-F5344CB8AC3E}">
        <p14:creationId xmlns:p14="http://schemas.microsoft.com/office/powerpoint/2010/main" val="670030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5B26E9D-B4F9-E4E5-2F2A-3F6EC0CCF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pt-PT" dirty="0" err="1"/>
              <a:t>Git</a:t>
            </a:r>
            <a:endParaRPr lang="pt-PT" dirty="0"/>
          </a:p>
        </p:txBody>
      </p:sp>
      <p:pic>
        <p:nvPicPr>
          <p:cNvPr id="5" name="Imagem 4" descr="Uma imagem com Gráficos, Tipo de letra, captura de ecrã, encarnado&#10;&#10;Descrição gerada automaticamente">
            <a:extLst>
              <a:ext uri="{FF2B5EF4-FFF2-40B4-BE49-F238E27FC236}">
                <a16:creationId xmlns:a16="http://schemas.microsoft.com/office/drawing/2014/main" id="{8B72E163-8FC7-E4AB-E089-9EB687B106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6" r="24916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D0DCEED-6926-0CDA-B9F8-5E7FAB9BF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pt-PT" sz="2000"/>
              <a:t>#XX Feat: ”Commit Message”</a:t>
            </a:r>
          </a:p>
          <a:p>
            <a:r>
              <a:rPr lang="pt-PT" sz="2000"/>
              <a:t>#XX Fix: ”Commit Message”</a:t>
            </a:r>
          </a:p>
          <a:p>
            <a:r>
              <a:rPr lang="pt-PT" sz="2000"/>
              <a:t>#XX Enhancement: ”Commit Message”</a:t>
            </a:r>
          </a:p>
          <a:p>
            <a:r>
              <a:rPr lang="pt-PT" sz="2000"/>
              <a:t>#XX Docs: ”Commit Message”</a:t>
            </a:r>
          </a:p>
          <a:p>
            <a:r>
              <a:rPr lang="pt-PT" sz="2000"/>
              <a:t>#XX Tests: ”Commit Message”</a:t>
            </a:r>
          </a:p>
        </p:txBody>
      </p:sp>
    </p:spTree>
    <p:extLst>
      <p:ext uri="{BB962C8B-B14F-4D97-AF65-F5344CB8AC3E}">
        <p14:creationId xmlns:p14="http://schemas.microsoft.com/office/powerpoint/2010/main" val="2063406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Cadeado transparente">
            <a:extLst>
              <a:ext uri="{FF2B5EF4-FFF2-40B4-BE49-F238E27FC236}">
                <a16:creationId xmlns:a16="http://schemas.microsoft.com/office/drawing/2014/main" id="{9FFBE5B9-9C02-FC8B-5CFA-A145925304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122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5B19EA75-BB22-1584-EBD7-4CEBC493F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spc="25" dirty="0">
                <a:solidFill>
                  <a:srgbClr val="FFFFFF"/>
                </a:solidFill>
                <a:effectLst/>
              </a:rPr>
              <a:t>RGPD</a:t>
            </a:r>
            <a:endParaRPr lang="en-US" sz="5200" dirty="0">
              <a:solidFill>
                <a:srgbClr val="FFFFFF"/>
              </a:solidFill>
              <a:effectLst/>
            </a:endParaRPr>
          </a:p>
        </p:txBody>
      </p:sp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E5909C79-92FB-A53F-0B3C-178E7517D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974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ssoa a escrever num bloco de notas">
            <a:extLst>
              <a:ext uri="{FF2B5EF4-FFF2-40B4-BE49-F238E27FC236}">
                <a16:creationId xmlns:a16="http://schemas.microsoft.com/office/drawing/2014/main" id="{46B314F7-54C6-3C23-79AA-8B0822F961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91" b="1253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1" name="Rectangle 1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E6D4379-E337-C17D-B1ED-3FB4DB769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0" i="0" dirty="0" err="1">
                <a:solidFill>
                  <a:srgbClr val="FFFFFF"/>
                </a:solidFill>
                <a:effectLst/>
              </a:rPr>
              <a:t>Infraestrutura</a:t>
            </a: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7BCE334C-B7B1-D3BE-1B11-DB506D3909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558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m 4" descr="Uma imagem com texto, captura de ecrã, pessoa, relógio&#10;&#10;Descrição gerada automaticamente">
            <a:extLst>
              <a:ext uri="{FF2B5EF4-FFF2-40B4-BE49-F238E27FC236}">
                <a16:creationId xmlns:a16="http://schemas.microsoft.com/office/drawing/2014/main" id="{07F9E726-A866-0269-1DC1-B764380A88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6" r="1423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87AB67B-02FB-ECC0-C0F9-7494BCCA2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2"/>
            <a:ext cx="10515600" cy="29859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>
                <a:solidFill>
                  <a:srgbClr val="FFFFFF"/>
                </a:solidFill>
              </a:rPr>
              <a:t>A</a:t>
            </a:r>
            <a:r>
              <a:rPr lang="en-US" sz="5200" b="0" i="0" dirty="0" err="1">
                <a:solidFill>
                  <a:srgbClr val="FFFFFF"/>
                </a:solidFill>
                <a:effectLst/>
              </a:rPr>
              <a:t>rquitetura</a:t>
            </a:r>
            <a:r>
              <a:rPr lang="en-US" sz="5200" b="0" i="0" dirty="0">
                <a:solidFill>
                  <a:srgbClr val="FFFFFF"/>
                </a:solidFill>
                <a:effectLst/>
              </a:rPr>
              <a:t> do </a:t>
            </a:r>
            <a:r>
              <a:rPr lang="en-US" sz="5200" b="0" i="0" dirty="0" err="1">
                <a:solidFill>
                  <a:srgbClr val="FFFFFF"/>
                </a:solidFill>
                <a:effectLst/>
              </a:rPr>
              <a:t>sistema</a:t>
            </a:r>
            <a:r>
              <a:rPr lang="en-US" sz="5200" b="0" i="0" dirty="0">
                <a:solidFill>
                  <a:srgbClr val="FFFFFF"/>
                </a:solidFill>
                <a:effectLst/>
              </a:rPr>
              <a:t> e </a:t>
            </a:r>
            <a:r>
              <a:rPr lang="en-US" sz="5200" b="0" i="0" dirty="0" err="1">
                <a:solidFill>
                  <a:srgbClr val="FFFFFF"/>
                </a:solidFill>
                <a:effectLst/>
              </a:rPr>
              <a:t>principais</a:t>
            </a:r>
            <a:r>
              <a:rPr lang="en-US" sz="5200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sz="5200" b="0" i="0" dirty="0" err="1">
                <a:solidFill>
                  <a:srgbClr val="FFFFFF"/>
                </a:solidFill>
                <a:effectLst/>
              </a:rPr>
              <a:t>integrações</a:t>
            </a:r>
            <a:r>
              <a:rPr lang="en-US" sz="5200" b="0" i="0" dirty="0">
                <a:solidFill>
                  <a:srgbClr val="FFFFFF"/>
                </a:solidFill>
                <a:effectLst/>
              </a:rPr>
              <a:t> entre </a:t>
            </a:r>
            <a:r>
              <a:rPr lang="en-US" sz="5200" b="0" i="0" dirty="0" err="1">
                <a:solidFill>
                  <a:srgbClr val="FFFFFF"/>
                </a:solidFill>
                <a:effectLst/>
              </a:rPr>
              <a:t>componentes</a:t>
            </a: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756D668-D3CA-CDA9-E5F7-48C4482DAD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072040"/>
            <a:ext cx="10515600" cy="138431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0828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381</Words>
  <Application>Microsoft Office PowerPoint</Application>
  <PresentationFormat>Ecrã Panorâmico</PresentationFormat>
  <Paragraphs>48</Paragraphs>
  <Slides>12</Slides>
  <Notes>5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Segoe UI</vt:lpstr>
      <vt:lpstr>Söhne</vt:lpstr>
      <vt:lpstr>Tema do Office</vt:lpstr>
      <vt:lpstr>Apresentação LAPR5</vt:lpstr>
      <vt:lpstr>Modo de trabalho de equipa</vt:lpstr>
      <vt:lpstr>Burndown chart por Semana</vt:lpstr>
      <vt:lpstr>Burndown chart por Dia</vt:lpstr>
      <vt:lpstr>Burndown chart por US</vt:lpstr>
      <vt:lpstr>Git</vt:lpstr>
      <vt:lpstr>RGPD</vt:lpstr>
      <vt:lpstr>Infraestrutura</vt:lpstr>
      <vt:lpstr>Arquitetura do sistema e principais integrações entre componentes</vt:lpstr>
      <vt:lpstr>Apresentação da Solução</vt:lpstr>
      <vt:lpstr>Declaração de compromisso de honra</vt:lpstr>
      <vt:lpstr> Auto-avaliação e avaliação entre pares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LAPR5</dc:title>
  <dc:creator>Rúben Amorim (1191362)</dc:creator>
  <cp:lastModifiedBy>Rúben Amorim (1191362)</cp:lastModifiedBy>
  <cp:revision>2</cp:revision>
  <dcterms:created xsi:type="dcterms:W3CDTF">2024-01-02T14:53:16Z</dcterms:created>
  <dcterms:modified xsi:type="dcterms:W3CDTF">2024-01-02T16:00:29Z</dcterms:modified>
</cp:coreProperties>
</file>

<file path=docProps/thumbnail.jpeg>
</file>